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Roboto"/>
      <p:regular r:id="rId67"/>
      <p:bold r:id="rId68"/>
      <p:italic r:id="rId69"/>
      <p:boldItalic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Oswald"/>
      <p:regular r:id="rId75"/>
      <p:bold r:id="rId76"/>
    </p:embeddedFont>
    <p:embeddedFont>
      <p:font typeface="Merriweather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92BA26-0BAC-4753-B498-0BA2BC745351}">
  <a:tblStyle styleId="{1392BA26-0BAC-4753-B498-0BA2BC7453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5B87D2C-6498-47C1-9051-CAFD7FEB693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5.xml"/><Relationship Id="rId75" Type="http://schemas.openxmlformats.org/officeDocument/2006/relationships/font" Target="fonts/Oswald-regular.fntdata"/><Relationship Id="rId30" Type="http://schemas.openxmlformats.org/officeDocument/2006/relationships/slide" Target="slides/slide24.xml"/><Relationship Id="rId74" Type="http://schemas.openxmlformats.org/officeDocument/2006/relationships/font" Target="fonts/Lato-boldItalic.fntdata"/><Relationship Id="rId33" Type="http://schemas.openxmlformats.org/officeDocument/2006/relationships/slide" Target="slides/slide27.xml"/><Relationship Id="rId77" Type="http://schemas.openxmlformats.org/officeDocument/2006/relationships/font" Target="fonts/Merriweather-regular.fntdata"/><Relationship Id="rId32" Type="http://schemas.openxmlformats.org/officeDocument/2006/relationships/slide" Target="slides/slide26.xml"/><Relationship Id="rId76" Type="http://schemas.openxmlformats.org/officeDocument/2006/relationships/font" Target="fonts/Oswald-bold.fntdata"/><Relationship Id="rId35" Type="http://schemas.openxmlformats.org/officeDocument/2006/relationships/slide" Target="slides/slide29.xml"/><Relationship Id="rId79" Type="http://schemas.openxmlformats.org/officeDocument/2006/relationships/font" Target="fonts/Merriweather-italic.fntdata"/><Relationship Id="rId34" Type="http://schemas.openxmlformats.org/officeDocument/2006/relationships/slide" Target="slides/slide28.xml"/><Relationship Id="rId78" Type="http://schemas.openxmlformats.org/officeDocument/2006/relationships/font" Target="fonts/Merriweather-bold.fntdata"/><Relationship Id="rId71" Type="http://schemas.openxmlformats.org/officeDocument/2006/relationships/font" Target="fonts/Lato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-bold.fntdata"/><Relationship Id="rId23" Type="http://schemas.openxmlformats.org/officeDocument/2006/relationships/slide" Target="slides/slide17.xml"/><Relationship Id="rId67" Type="http://schemas.openxmlformats.org/officeDocument/2006/relationships/font" Target="fonts/Robo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6736cb48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6736cb48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736cb4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6736cb4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6736cb48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6736cb48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6736cb48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6736cb48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6736cb48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6736cb48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6736cb48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6736cb48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6736cb48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6736cb48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6736cb4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6736cb4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34ebab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534ebab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691d0b7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691d0b7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736cb48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6736cb48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c35c45ba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5c35c45ba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5c35c45ba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5c35c45ba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5c35c45ba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5c35c45ba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5c35c45ba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5c35c45ba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c35c45ba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5c35c45ba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5c35c45ba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5c35c45ba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5c35c45ba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5c35c45ba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5c35c45ba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5c35c45ba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5c35c45ba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5c35c45ba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c35c45b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c35c45b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32660ba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32660ba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532660ba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532660ba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532660ba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532660ba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32660ba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532660ba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532660ba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532660ba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532660bac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532660bac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532660b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532660b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532660ba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532660ba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532660bac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532660bac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532660ba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532660ba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5c35c45b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5c35c45b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532660bac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532660bac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532660bac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532660bac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532660bac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532660bac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532660bac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532660bac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532660bac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532660bac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532660bac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532660bac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532660bac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532660bac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532660bac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532660bac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532660bac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532660ba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532660bac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532660bac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5c35c45ba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5c35c45ba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532660bac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532660bac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532660bac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532660bac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532660ba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532660ba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532660ba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532660ba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363dd59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363dd5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5c35c45ba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5c35c45ba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63e72ad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63e72ad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63e72ad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63e72ad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63e72ad2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63e72ad2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6363dd5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6363dd5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5c35c45b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5c35c45b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check for missing values. The missing values can be divided into 3 groups(Individual Variables, Basement Variables, Garage Variables) For the first 6 variables, we leave the NaN values as it is as an NaN represents the amenality is not available. For lot frontage, we will impute the value 0 as most of the NaN values occurs in houses in residential low density zones which does not have a Lot Frontage. For Mas Vnr Type, we will impute None as 60% of the house do not have it and the </a:t>
            </a:r>
            <a:r>
              <a:rPr lang="en"/>
              <a:t>corresponding</a:t>
            </a:r>
            <a:r>
              <a:rPr lang="en"/>
              <a:t> area to be 0.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5c35c45b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5c35c45b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736cb48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736cb4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736cb48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6736cb48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736cb48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736cb48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hyperlink" Target="https://worldpopulationreview.com/us-cities/ames-ia-population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5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santacruzcountyaz.gov/208/Effective-Weighted-Age#:~:text=The%20effective%20age%20is%20calculated,0.50%20X%2040%20%3D%2020.0%20years" TargetMode="External"/><Relationship Id="rId4" Type="http://schemas.openxmlformats.org/officeDocument/2006/relationships/hyperlink" Target="https://www.opendoor.com/w/blog/factors-that-influence-home-valu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280475" y="378850"/>
            <a:ext cx="5612700" cy="18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DSIF3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29400" y="2104967"/>
            <a:ext cx="4242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Brandon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Cheng Kiat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MunYee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Thien Sean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Raymond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8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(Basement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34" name="Google Shape;134;p22"/>
          <p:cNvGraphicFramePr/>
          <p:nvPr/>
        </p:nvGraphicFramePr>
        <p:xfrm>
          <a:off x="190063" y="13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{1392BA26-0BAC-4753-B498-0BA2BC745351}</a:tableStyleId>
              </a:tblPr>
              <a:tblGrid>
                <a:gridCol w="1458025"/>
                <a:gridCol w="17924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Half Bath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Full Bath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4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Total Bsmt SF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Unf SF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Unf SF 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SF 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35" name="Google Shape;135;p22"/>
          <p:cNvSpPr txBox="1"/>
          <p:nvPr/>
        </p:nvSpPr>
        <p:spPr>
          <a:xfrm>
            <a:off x="3630700" y="1377175"/>
            <a:ext cx="546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Bringing in a numeric variable (Bsmt Qual) for comparison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Pulling out the data shows both the houses do not have basement.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Impute 0 to all missing values since the house has no basement.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04895"/>
            <a:ext cx="7890087" cy="886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Distribution of Target Variable (SalePrice)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850" y="1360500"/>
            <a:ext cx="6493450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173350" y="1936288"/>
            <a:ext cx="23265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The target variable behaves as a normal distribution with mean about 150,000 and slightly skew to the right. </a:t>
            </a:r>
            <a:endParaRPr sz="1350"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This indicates that there are some houses which are sold at extremely high prices thus creating this skew.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0" y="1353225"/>
            <a:ext cx="5285763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717300" y="1449300"/>
            <a:ext cx="3213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Although there are outliers, this does not necessary mean that those data are wrong. 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It is just the price of some houses may fetch high prices due to their location, accessibility to facilities and </a:t>
            </a:r>
            <a:r>
              <a:rPr lang="en" sz="1200">
                <a:highlight>
                  <a:srgbClr val="FFFFFF"/>
                </a:highlight>
              </a:rPr>
              <a:t>amenities</a:t>
            </a:r>
            <a:r>
              <a:rPr lang="en" sz="1200">
                <a:highlight>
                  <a:srgbClr val="FFFFFF"/>
                </a:highlight>
              </a:rPr>
              <a:t>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Leaving the outliers out will certainly improve the model’s ability to predict prices of houses in the normal range.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However leaving them out will cause the model to fail in predicting prices of houses that fetch high prices.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The assessment matrix selected for this model is rmse and one outlier can cause a huge rise in rmse thus the outliers will be retained to train the model.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Statistics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3525"/>
            <a:ext cx="8839204" cy="214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5790350" y="3369875"/>
            <a:ext cx="709500" cy="20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52175" y="3676263"/>
            <a:ext cx="4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Summary Statistics shows an error in the Garage Yr Built.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5" y="4178445"/>
            <a:ext cx="4529970" cy="8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4732525" y="3676275"/>
            <a:ext cx="425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Checking the max value for year house is built or remodel returns 2010.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Checking the entry reveals that likely is a wrong data entry and imputed the value 2007.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Pairplot for Numeric Variables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25" y="1350050"/>
            <a:ext cx="1652525" cy="18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650" y="1350050"/>
            <a:ext cx="1884819" cy="3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25" y="3214400"/>
            <a:ext cx="1482775" cy="18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3227" y="1391787"/>
            <a:ext cx="1718675" cy="3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300" y="1277025"/>
            <a:ext cx="1482775" cy="19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7250975" y="1502350"/>
            <a:ext cx="1718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pairplot to plot numeric variables against SalePrice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Pairplot reveals 7 variables that are linearly related to SalePrice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Pairplot for other Variables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925" y="1487575"/>
            <a:ext cx="3099770" cy="34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7575"/>
            <a:ext cx="2813575" cy="34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6134650" y="1596250"/>
            <a:ext cx="2813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 other variables of interest are overall cond and MS subClass.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Normally the higher the overall condition of the house, the higher will be the SalePrice, however this shows that other factors like location of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amenities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also play an important part in the SalePrice.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MS SubClass shows 2 particular housing type fetch high SalePrice.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168400" y="1598675"/>
            <a:ext cx="287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Heat Map shows the variables on slide 14 all has high correlation with SalePrice that is at least higher than 0.5.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2 variables in slide 15 however has negative correlation.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150" y="128850"/>
            <a:ext cx="5803775" cy="491799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311700" y="8198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6B26B"/>
                </a:highlight>
              </a:rPr>
              <a:t>Discrete &amp; </a:t>
            </a:r>
            <a:r>
              <a:rPr lang="en">
                <a:highlight>
                  <a:srgbClr val="F6B26B"/>
                </a:highlight>
              </a:rPr>
              <a:t>Nominal Data:</a:t>
            </a:r>
            <a:endParaRPr>
              <a:highlight>
                <a:srgbClr val="F6B26B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the categorical data are in string format unable to process.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hot encode to produce binary output.</a:t>
            </a:r>
            <a:endParaRPr/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6B26B"/>
                </a:highlight>
              </a:rPr>
              <a:t>Ordinal data:</a:t>
            </a:r>
            <a:endParaRPr>
              <a:highlight>
                <a:srgbClr val="F6B26B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Note that not all ordinal features have the same scale.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Remap all the data on the same performance scale of 1-to-5.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62299" t="0"/>
          <a:stretch/>
        </p:blipFill>
        <p:spPr>
          <a:xfrm>
            <a:off x="1906900" y="2710963"/>
            <a:ext cx="2625426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0" l="0" r="65016" t="0"/>
          <a:stretch/>
        </p:blipFill>
        <p:spPr>
          <a:xfrm>
            <a:off x="433925" y="2710963"/>
            <a:ext cx="6864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1337513" y="3543138"/>
            <a:ext cx="3522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250" y="2919275"/>
            <a:ext cx="15811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/>
          <p:nvPr/>
        </p:nvSpPr>
        <p:spPr>
          <a:xfrm>
            <a:off x="6708638" y="3403925"/>
            <a:ext cx="3522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5088" y="2919263"/>
            <a:ext cx="17621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5467852" y="3403925"/>
            <a:ext cx="91800" cy="1048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6024575" y="3206850"/>
            <a:ext cx="91800" cy="1245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133050" y="1427200"/>
            <a:ext cx="2264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6B26B"/>
                </a:highlight>
              </a:rPr>
              <a:t>Continuous </a:t>
            </a:r>
            <a:r>
              <a:rPr lang="en">
                <a:highlight>
                  <a:srgbClr val="F6B26B"/>
                </a:highlight>
              </a:rPr>
              <a:t>Data:</a:t>
            </a:r>
            <a:endParaRPr>
              <a:highlight>
                <a:srgbClr val="F6B26B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Imputation was done to resolve the Null values the data in the previous chapter.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we will transform the sales price to a logarithm scale to fit it to a normal distribution.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350" y="1720800"/>
            <a:ext cx="2786675" cy="29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749" y="1720788"/>
            <a:ext cx="3543425" cy="29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5856438" y="2992263"/>
            <a:ext cx="3522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4294967295" type="title"/>
          </p:nvPr>
        </p:nvSpPr>
        <p:spPr>
          <a:xfrm>
            <a:off x="1077200" y="1082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Problem Statement</a:t>
            </a:r>
            <a:endParaRPr sz="2400"/>
          </a:p>
        </p:txBody>
      </p:sp>
      <p:sp>
        <p:nvSpPr>
          <p:cNvPr id="71" name="Google Shape;71;p14"/>
          <p:cNvSpPr txBox="1"/>
          <p:nvPr>
            <p:ph idx="4294967295" type="title"/>
          </p:nvPr>
        </p:nvSpPr>
        <p:spPr>
          <a:xfrm>
            <a:off x="907325" y="81377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As real estate analysts in Iowa, we are responsible for managing our organization's real estate holdings.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We are tasked with understanding real estate market trends and to minimize current and future real estate holding risks.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We will be conducting data analysis on the Iowa real estate market and determine which are the factors that affects property prices.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The purpose of this analysis is to better understand  property prices and provide suitable insights to management and potential buyers of the organization's real estate.</a:t>
            </a:r>
            <a:endParaRPr sz="1500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27979" l="0" r="0" t="0"/>
          <a:stretch/>
        </p:blipFill>
        <p:spPr>
          <a:xfrm>
            <a:off x="6595575" y="329650"/>
            <a:ext cx="1973200" cy="1421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7263175" y="1750775"/>
            <a:ext cx="5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635600" y="1700750"/>
            <a:ext cx="20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www.G1 propnet.com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Top features impacting Sales Price in Ames, Iowa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21" name="Google Shape;221;p32"/>
          <p:cNvGraphicFramePr/>
          <p:nvPr/>
        </p:nvGraphicFramePr>
        <p:xfrm>
          <a:off x="433375" y="15407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{65B87D2C-6498-47C1-9051-CAFD7FEB6933}</a:tableStyleId>
              </a:tblPr>
              <a:tblGrid>
                <a:gridCol w="1482700"/>
                <a:gridCol w="1902950"/>
                <a:gridCol w="1492725"/>
              </a:tblGrid>
              <a:tr h="258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Ranking</a:t>
                      </a:r>
                      <a:endParaRPr b="1" sz="17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Features</a:t>
                      </a:r>
                      <a:endParaRPr b="1" sz="17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Ridge</a:t>
                      </a:r>
                      <a:endParaRPr b="1" sz="17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Coefficient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1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Gr Liv Area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0.129777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2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Overall Qual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0.073051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3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Year Built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0.062722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4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Total Bsmt SF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0.054044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5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Year Remodel/Add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0.041420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6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Fireplace Qu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0.039419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7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Garage Area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0.037992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8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Kitchen Qual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0.031634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32"/>
          <p:cNvSpPr txBox="1"/>
          <p:nvPr/>
        </p:nvSpPr>
        <p:spPr>
          <a:xfrm>
            <a:off x="5426850" y="1585075"/>
            <a:ext cx="352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features that impacts the sales price in Iowa are mainly Ground living area, Overall quality, year built and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950" y="2784175"/>
            <a:ext cx="3527450" cy="198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representation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00" y="1444025"/>
            <a:ext cx="6250399" cy="34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6631700" y="1444025"/>
            <a:ext cx="2331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Highest pearson coefficient correlation to sales price, goes to Overall Quality,Ground Living Area and Kitchen quality.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3"/>
          <p:cNvSpPr/>
          <p:nvPr/>
        </p:nvSpPr>
        <p:spPr>
          <a:xfrm rot="1719670">
            <a:off x="2454249" y="1955855"/>
            <a:ext cx="216417" cy="2725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 rot="1719670">
            <a:off x="3076799" y="2343330"/>
            <a:ext cx="216417" cy="2725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 rot="1719670">
            <a:off x="3925024" y="3511255"/>
            <a:ext cx="216417" cy="2725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6631700" y="2738025"/>
            <a:ext cx="25668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From here, we can also see multicollinearity in some of the top features.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Garage area and garage cars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Total bsmt SF and 1st Flr SF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Year built and Garage year built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8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Correlation of Gr Living area/Overall Quality  to Sales Price</a:t>
            </a:r>
            <a:endParaRPr sz="2220"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5" y="1403025"/>
            <a:ext cx="4139500" cy="31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4632050" y="1530675"/>
            <a:ext cx="4139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From the lineplot, we can see an increasing trend for the log of salesprice as ground living area increases.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For every 1k sqft increase of living area, we expect prices to shoot up by $160,921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 fact, we can see on top of ground living area, external quality has a different baseline for saleprice.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8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Correlation of Gr Living area/Overall Quality  to Sales Price</a:t>
            </a:r>
            <a:endParaRPr sz="2220"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00" y="1453050"/>
            <a:ext cx="4229525" cy="317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5354525" y="1550675"/>
            <a:ext cx="35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4632050" y="1530675"/>
            <a:ext cx="413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overall quality here rates the overall material and finish of the house.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We can see that from a  5 point scale of 1-poor to 5-excellent, the log sales price is moving towards a positive increasing trend.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SalesPrice vs Year Built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6602425" y="1530425"/>
            <a:ext cx="2292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Newer houses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with higher built year also gets the highest sale prices.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This feature would add more value if we remodel it to the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delta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of the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year sold &amp; year built.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" y="1681325"/>
            <a:ext cx="3185725" cy="2653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47625">
              <a:srgbClr val="B7B7B7">
                <a:alpha val="94000"/>
              </a:srgbClr>
            </a:outerShdw>
          </a:effectLst>
        </p:spPr>
      </p:pic>
      <p:sp>
        <p:nvSpPr>
          <p:cNvPr id="257" name="Google Shape;257;p36"/>
          <p:cNvSpPr/>
          <p:nvPr/>
        </p:nvSpPr>
        <p:spPr>
          <a:xfrm>
            <a:off x="3272775" y="2755125"/>
            <a:ext cx="2508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675" y="1681325"/>
            <a:ext cx="3002650" cy="2653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47625">
              <a:srgbClr val="B7B7B7">
                <a:alpha val="94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Total Basement SF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6553975" y="1420200"/>
            <a:ext cx="24276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★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also see a positive correlation for Total Bsmt SF to Sale Price.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★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Since buyers don’t usually look at individual SF but total SF of the property.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★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dding up all basement SF, 1st floor and 2nd floor will give us a bigger picture on the total SF.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3175"/>
            <a:ext cx="3093625" cy="28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750" y="1683175"/>
            <a:ext cx="3093625" cy="28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3093625" y="2877350"/>
            <a:ext cx="2508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Year Remodelled/Add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 txBox="1"/>
          <p:nvPr>
            <p:ph idx="2" type="body"/>
          </p:nvPr>
        </p:nvSpPr>
        <p:spPr>
          <a:xfrm>
            <a:off x="5352350" y="1505700"/>
            <a:ext cx="3480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</a:t>
            </a:r>
            <a:r>
              <a:rPr lang="en" sz="2000"/>
              <a:t>he year remodelled or added has a positive correlation to log of sales price.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2300"/>
            <a:ext cx="5071326" cy="3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Fireplace Quality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The data also suggests that fireplace quality have an influence on increasing the sales price of the property in Iowa</a:t>
            </a:r>
            <a:endParaRPr sz="2300"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" y="1380600"/>
            <a:ext cx="4750400" cy="35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Garage Area</a:t>
            </a:r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The sales price also increases with increase of garage area which matches that of overall ground living area as well. </a:t>
            </a:r>
            <a:endParaRPr sz="2300"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75" y="1466900"/>
            <a:ext cx="4466600" cy="3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Kitchen quality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From the violinplot, we can see the requirement for better quality </a:t>
            </a:r>
            <a:r>
              <a:rPr lang="en" sz="1900"/>
              <a:t>kitchen greatly increases the price of the real estate.</a:t>
            </a:r>
            <a:endParaRPr sz="1900"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48" y="1365650"/>
            <a:ext cx="4625627" cy="35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53375" y="6467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Overview :</a:t>
            </a:r>
            <a:endParaRPr sz="500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Purpose Statement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Background &amp; Data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Method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ology :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EDA &amp; data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cleaning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Feature engineering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Data transformation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Modeling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Conclusion &amp; Recommendation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Q&amp;A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311300" y="2279400"/>
            <a:ext cx="37044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5591350" y="1682550"/>
            <a:ext cx="2636700" cy="17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Models selection: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Linear 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Lasso </a:t>
            </a: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Ridge </a:t>
            </a: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ElasticNet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data (Before) - Standard Scaler</a:t>
            </a:r>
            <a:endParaRPr/>
          </a:p>
        </p:txBody>
      </p:sp>
      <p:sp>
        <p:nvSpPr>
          <p:cNvPr id="311" name="Google Shape;311;p43"/>
          <p:cNvSpPr txBox="1"/>
          <p:nvPr>
            <p:ph idx="4294967295" type="body"/>
          </p:nvPr>
        </p:nvSpPr>
        <p:spPr>
          <a:xfrm>
            <a:off x="6192925" y="1511875"/>
            <a:ext cx="26391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Distribution plot was </a:t>
            </a:r>
            <a:r>
              <a:rPr lang="en" sz="1800"/>
              <a:t>plotted </a:t>
            </a:r>
            <a:r>
              <a:rPr lang="en" sz="1800"/>
              <a:t>to represent data distribution.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Before scaling data</a:t>
            </a:r>
            <a:endParaRPr sz="1800"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80603"/>
            <a:ext cx="5600782" cy="35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data (After) </a:t>
            </a:r>
            <a:r>
              <a:rPr lang="en"/>
              <a:t>- Standard Scaler</a:t>
            </a:r>
            <a:endParaRPr/>
          </a:p>
        </p:txBody>
      </p:sp>
      <p:sp>
        <p:nvSpPr>
          <p:cNvPr id="318" name="Google Shape;318;p44"/>
          <p:cNvSpPr txBox="1"/>
          <p:nvPr>
            <p:ph idx="4294967295" type="body"/>
          </p:nvPr>
        </p:nvSpPr>
        <p:spPr>
          <a:xfrm>
            <a:off x="6192925" y="1511875"/>
            <a:ext cx="26391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Distribution plot was plotted to represent data distribution.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After scaling data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Normally distributed</a:t>
            </a:r>
            <a:endParaRPr sz="1800"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53225"/>
            <a:ext cx="5542775" cy="37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Ordinary Linear Regression</a:t>
            </a:r>
            <a:endParaRPr/>
          </a:p>
        </p:txBody>
      </p:sp>
      <p:sp>
        <p:nvSpPr>
          <p:cNvPr id="325" name="Google Shape;325;p45"/>
          <p:cNvSpPr txBox="1"/>
          <p:nvPr>
            <p:ph idx="4294967295" type="body"/>
          </p:nvPr>
        </p:nvSpPr>
        <p:spPr>
          <a:xfrm>
            <a:off x="5000850" y="1628175"/>
            <a:ext cx="38313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Ordinary Linear Regression,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Train score was 0.90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Test score was 0.79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This model showed evidence of overfitting.</a:t>
            </a:r>
            <a:endParaRPr sz="180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225"/>
            <a:ext cx="4207554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vs Variance - Avoiding overfitting</a:t>
            </a:r>
            <a:endParaRPr/>
          </a:p>
        </p:txBody>
      </p:sp>
      <p:sp>
        <p:nvSpPr>
          <p:cNvPr id="332" name="Google Shape;332;p46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Regularization techniques were implemented to improve the model fit.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L1 Regularization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L2 Regularization</a:t>
            </a:r>
            <a:endParaRPr sz="1800"/>
          </a:p>
        </p:txBody>
      </p:sp>
      <p:sp>
        <p:nvSpPr>
          <p:cNvPr id="333" name="Google Shape;333;p46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</a:t>
            </a:r>
            <a:r>
              <a:rPr lang="en"/>
              <a:t>Regression</a:t>
            </a:r>
            <a:endParaRPr/>
          </a:p>
        </p:txBody>
      </p:sp>
      <p:sp>
        <p:nvSpPr>
          <p:cNvPr id="339" name="Google Shape;339;p4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345" name="Google Shape;345;p48"/>
          <p:cNvSpPr txBox="1"/>
          <p:nvPr>
            <p:ph idx="2" type="body"/>
          </p:nvPr>
        </p:nvSpPr>
        <p:spPr>
          <a:xfrm>
            <a:off x="311300" y="3629625"/>
            <a:ext cx="38556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LassoCV was used to select the best parameters for a suitable bias-variance tradeoff.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46" name="Google Shape;346;p48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 model was first used to attempt to penalize beta coefficients or zero them.</a:t>
            </a:r>
            <a:endParaRPr/>
          </a:p>
        </p:txBody>
      </p:sp>
      <p:sp>
        <p:nvSpPr>
          <p:cNvPr id="347" name="Google Shape;347;p48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Lasso: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354" name="Google Shape;354;p49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Lasso: y_test vs y_pred jointplot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5" name="Google Shape;355;p49"/>
          <p:cNvSpPr txBox="1"/>
          <p:nvPr>
            <p:ph idx="1" type="subTitle"/>
          </p:nvPr>
        </p:nvSpPr>
        <p:spPr>
          <a:xfrm>
            <a:off x="161550" y="2626725"/>
            <a:ext cx="4258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cross validation score (cv = 10) = 0.86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r2 test score = 0.77</a:t>
            </a:r>
            <a:endParaRPr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362" name="Google Shape;362;p50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368" name="Google Shape;368;p5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 model was used to appropriately weigh the model’s variables according to its importance.</a:t>
            </a:r>
            <a:endParaRPr/>
          </a:p>
        </p:txBody>
      </p:sp>
      <p:sp>
        <p:nvSpPr>
          <p:cNvPr id="369" name="Google Shape;369;p51"/>
          <p:cNvSpPr txBox="1"/>
          <p:nvPr>
            <p:ph idx="2" type="body"/>
          </p:nvPr>
        </p:nvSpPr>
        <p:spPr>
          <a:xfrm>
            <a:off x="311300" y="3629625"/>
            <a:ext cx="38556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Ridge</a:t>
            </a:r>
            <a:r>
              <a:rPr lang="en" sz="1200">
                <a:solidFill>
                  <a:schemeClr val="accent2"/>
                </a:solidFill>
              </a:rPr>
              <a:t>CV was used to select the best parameters for a suitable bias-variance tradeoff.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70" name="Google Shape;370;p51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Ridge: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50" y="770600"/>
            <a:ext cx="4396274" cy="3439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6"/>
          <p:cNvSpPr txBox="1"/>
          <p:nvPr/>
        </p:nvSpPr>
        <p:spPr>
          <a:xfrm>
            <a:off x="345325" y="4650900"/>
            <a:ext cx="49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Source: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Ames, Iowa Population 2021 (Demographics, Maps, Graphs) (worldpopulationreview.com)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345325" y="1514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Introduction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612450" y="2761200"/>
            <a:ext cx="5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0" l="14857" r="0" t="0"/>
          <a:stretch/>
        </p:blipFill>
        <p:spPr>
          <a:xfrm>
            <a:off x="5242300" y="2623100"/>
            <a:ext cx="1086225" cy="16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1194" y="2532625"/>
            <a:ext cx="1919801" cy="16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107225" y="270025"/>
            <a:ext cx="3758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Ames, Iowa population have been steadily increasing  year to year and this is a great opportunity in the housing sector to help families find the perfect home.</a:t>
            </a:r>
            <a:endParaRPr b="1" i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But what makes a property to be high in demand? What features fetch the best </a:t>
            </a: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pricing</a:t>
            </a: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during sales closing?</a:t>
            </a:r>
            <a:endParaRPr b="1" i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562875" y="3172875"/>
            <a:ext cx="4182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2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Ridge: </a:t>
            </a:r>
            <a:r>
              <a:rPr lang="en" sz="1800"/>
              <a:t>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sp>
        <p:nvSpPr>
          <p:cNvPr id="378" name="Google Shape;378;p52"/>
          <p:cNvSpPr txBox="1"/>
          <p:nvPr>
            <p:ph idx="1" type="subTitle"/>
          </p:nvPr>
        </p:nvSpPr>
        <p:spPr>
          <a:xfrm>
            <a:off x="161550" y="2626725"/>
            <a:ext cx="4258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cross validation score (cv = 10) = 0.86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</a:t>
            </a:r>
            <a:r>
              <a:rPr lang="en"/>
              <a:t>r2 test score = 0.78</a:t>
            </a:r>
            <a:endParaRPr/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575" y="730788"/>
            <a:ext cx="41052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</a:t>
            </a:r>
            <a:endParaRPr/>
          </a:p>
        </p:txBody>
      </p:sp>
      <p:sp>
        <p:nvSpPr>
          <p:cNvPr id="385" name="Google Shape;385;p5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L2 Regularization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</a:t>
            </a:r>
            <a:r>
              <a:rPr lang="en"/>
              <a:t>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Regression</a:t>
            </a:r>
            <a:endParaRPr/>
          </a:p>
        </p:txBody>
      </p:sp>
      <p:sp>
        <p:nvSpPr>
          <p:cNvPr id="391" name="Google Shape;391;p54"/>
          <p:cNvSpPr txBox="1"/>
          <p:nvPr>
            <p:ph idx="1" type="subTitle"/>
          </p:nvPr>
        </p:nvSpPr>
        <p:spPr>
          <a:xfrm>
            <a:off x="304800" y="2626725"/>
            <a:ext cx="4046400" cy="13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</a:t>
            </a:r>
            <a:r>
              <a:rPr lang="en"/>
              <a:t>L2 Regularization model; Used 2 different regularization techniques to achieve a better score</a:t>
            </a:r>
            <a:endParaRPr/>
          </a:p>
        </p:txBody>
      </p:sp>
      <p:sp>
        <p:nvSpPr>
          <p:cNvPr id="392" name="Google Shape;392;p54"/>
          <p:cNvSpPr txBox="1"/>
          <p:nvPr>
            <p:ph idx="2" type="body"/>
          </p:nvPr>
        </p:nvSpPr>
        <p:spPr>
          <a:xfrm>
            <a:off x="311300" y="3629625"/>
            <a:ext cx="38556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ElasticNet</a:t>
            </a:r>
            <a:r>
              <a:rPr lang="en" sz="1200">
                <a:solidFill>
                  <a:schemeClr val="accent2"/>
                </a:solidFill>
              </a:rPr>
              <a:t>CV was used to select the best parameters for a suitable bias-variance tradeoff.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93" name="Google Shape;393;p54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ElasticNet: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Regression</a:t>
            </a:r>
            <a:endParaRPr/>
          </a:p>
        </p:txBody>
      </p:sp>
      <p:sp>
        <p:nvSpPr>
          <p:cNvPr id="400" name="Google Shape;400;p55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ElasticNet</a:t>
            </a:r>
            <a:r>
              <a:rPr lang="en" sz="1800"/>
              <a:t>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sp>
        <p:nvSpPr>
          <p:cNvPr id="401" name="Google Shape;401;p55"/>
          <p:cNvSpPr txBox="1"/>
          <p:nvPr>
            <p:ph idx="1" type="subTitle"/>
          </p:nvPr>
        </p:nvSpPr>
        <p:spPr>
          <a:xfrm>
            <a:off x="161550" y="2626725"/>
            <a:ext cx="4258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cross validation score (cv = 10) = 0.86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</a:t>
            </a:r>
            <a:r>
              <a:rPr lang="en"/>
              <a:t>r2 test score = 0.61</a:t>
            </a:r>
            <a:endParaRPr/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575" y="730788"/>
            <a:ext cx="41052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Plot - Detecting outliers and abnormalities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Residuals Plot</a:t>
            </a:r>
            <a:endParaRPr/>
          </a:p>
        </p:txBody>
      </p:sp>
      <p:sp>
        <p:nvSpPr>
          <p:cNvPr id="413" name="Google Shape;413;p57"/>
          <p:cNvSpPr txBox="1"/>
          <p:nvPr>
            <p:ph idx="1" type="subTitle"/>
          </p:nvPr>
        </p:nvSpPr>
        <p:spPr>
          <a:xfrm>
            <a:off x="304800" y="2247125"/>
            <a:ext cx="37044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 </a:t>
            </a:r>
            <a:r>
              <a:rPr lang="en"/>
              <a:t>vs (y_test - </a:t>
            </a:r>
            <a:r>
              <a:rPr lang="en"/>
              <a:t>y_pred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abnormalities detected in the chart.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distributed residuals</a:t>
            </a:r>
            <a:endParaRPr/>
          </a:p>
        </p:txBody>
      </p:sp>
      <p:sp>
        <p:nvSpPr>
          <p:cNvPr id="414" name="Google Shape;414;p57"/>
          <p:cNvSpPr txBox="1"/>
          <p:nvPr>
            <p:ph idx="2" type="body"/>
          </p:nvPr>
        </p:nvSpPr>
        <p:spPr>
          <a:xfrm>
            <a:off x="4678000" y="89775"/>
            <a:ext cx="3954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Residuals Plot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Lasso: Residuals vs Fitted values</a:t>
            </a:r>
            <a:endParaRPr sz="1400"/>
          </a:p>
        </p:txBody>
      </p:sp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889275"/>
            <a:ext cx="4271400" cy="41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</a:t>
            </a:r>
            <a:r>
              <a:rPr lang="en"/>
              <a:t>Residuals Plot</a:t>
            </a:r>
            <a:endParaRPr/>
          </a:p>
        </p:txBody>
      </p:sp>
      <p:sp>
        <p:nvSpPr>
          <p:cNvPr id="421" name="Google Shape;421;p58"/>
          <p:cNvSpPr txBox="1"/>
          <p:nvPr>
            <p:ph idx="1" type="subTitle"/>
          </p:nvPr>
        </p:nvSpPr>
        <p:spPr>
          <a:xfrm>
            <a:off x="304800" y="2233000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 vs (y_test - y_pred)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abnormalities detected in the chart.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distributed residuals</a:t>
            </a:r>
            <a:endParaRPr/>
          </a:p>
        </p:txBody>
      </p:sp>
      <p:sp>
        <p:nvSpPr>
          <p:cNvPr id="422" name="Google Shape;422;p58"/>
          <p:cNvSpPr txBox="1"/>
          <p:nvPr>
            <p:ph idx="2" type="body"/>
          </p:nvPr>
        </p:nvSpPr>
        <p:spPr>
          <a:xfrm>
            <a:off x="4678000" y="89775"/>
            <a:ext cx="3954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Residuals Plot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Ridge: Residuals vs Fitted values</a:t>
            </a:r>
            <a:endParaRPr sz="1400"/>
          </a:p>
        </p:txBody>
      </p:sp>
      <p:pic>
        <p:nvPicPr>
          <p:cNvPr id="423" name="Google Shape;4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875475"/>
            <a:ext cx="4338800" cy="42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</a:t>
            </a:r>
            <a:r>
              <a:rPr lang="en"/>
              <a:t>Residuals Plot</a:t>
            </a:r>
            <a:endParaRPr/>
          </a:p>
        </p:txBody>
      </p:sp>
      <p:sp>
        <p:nvSpPr>
          <p:cNvPr id="429" name="Google Shape;429;p59"/>
          <p:cNvSpPr txBox="1"/>
          <p:nvPr>
            <p:ph idx="1" type="subTitle"/>
          </p:nvPr>
        </p:nvSpPr>
        <p:spPr>
          <a:xfrm>
            <a:off x="304800" y="2247125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 vs (y_test - y_pred)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abnormalities detected in the chart.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distributed residuals</a:t>
            </a:r>
            <a:endParaRPr/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789125"/>
            <a:ext cx="4408625" cy="43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 txBox="1"/>
          <p:nvPr>
            <p:ph idx="2" type="body"/>
          </p:nvPr>
        </p:nvSpPr>
        <p:spPr>
          <a:xfrm>
            <a:off x="4678000" y="89775"/>
            <a:ext cx="3954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Residuals Plot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ElasticNet: Residuals vs Fitted values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of Residuals </a:t>
            </a:r>
            <a:r>
              <a:rPr lang="en"/>
              <a:t>Plot - Detecting magnitude of outliers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</a:t>
            </a:r>
            <a:r>
              <a:rPr lang="en"/>
              <a:t>Histogram of Residuals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1"/>
          <p:cNvSpPr txBox="1"/>
          <p:nvPr>
            <p:ph idx="1" type="subTitle"/>
          </p:nvPr>
        </p:nvSpPr>
        <p:spPr>
          <a:xfrm>
            <a:off x="304800" y="2247125"/>
            <a:ext cx="37044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 of outliers of up to of: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-400,000 and +200,000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shows residuals normally distributed around 0.</a:t>
            </a:r>
            <a:endParaRPr/>
          </a:p>
        </p:txBody>
      </p:sp>
      <p:sp>
        <p:nvSpPr>
          <p:cNvPr id="443" name="Google Shape;443;p61"/>
          <p:cNvSpPr txBox="1"/>
          <p:nvPr>
            <p:ph idx="2" type="body"/>
          </p:nvPr>
        </p:nvSpPr>
        <p:spPr>
          <a:xfrm>
            <a:off x="4678000" y="394575"/>
            <a:ext cx="4211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Histogram of Residuals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Lasso:</a:t>
            </a:r>
            <a:endParaRPr sz="1400"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1355675"/>
            <a:ext cx="4292600" cy="30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ctrTitle"/>
          </p:nvPr>
        </p:nvSpPr>
        <p:spPr>
          <a:xfrm>
            <a:off x="311700" y="8198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&amp; Data Cleaning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</a:t>
            </a:r>
            <a:r>
              <a:rPr lang="en"/>
              <a:t>Histogram of Residuals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2"/>
          <p:cNvSpPr txBox="1"/>
          <p:nvPr>
            <p:ph idx="1" type="subTitle"/>
          </p:nvPr>
        </p:nvSpPr>
        <p:spPr>
          <a:xfrm>
            <a:off x="304800" y="2233000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 of outliers of up to of: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-400,000 and +200,000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shows residuals normally distributed around 0.</a:t>
            </a:r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1375325"/>
            <a:ext cx="4309525" cy="30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2"/>
          <p:cNvSpPr txBox="1"/>
          <p:nvPr>
            <p:ph idx="2" type="body"/>
          </p:nvPr>
        </p:nvSpPr>
        <p:spPr>
          <a:xfrm>
            <a:off x="4678000" y="394575"/>
            <a:ext cx="4211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Histogram of Residuals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Ridge:</a:t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Histogram of Residuals</a:t>
            </a:r>
            <a:endParaRPr/>
          </a:p>
        </p:txBody>
      </p:sp>
      <p:sp>
        <p:nvSpPr>
          <p:cNvPr id="458" name="Google Shape;458;p63"/>
          <p:cNvSpPr txBox="1"/>
          <p:nvPr>
            <p:ph idx="1" type="subTitle"/>
          </p:nvPr>
        </p:nvSpPr>
        <p:spPr>
          <a:xfrm>
            <a:off x="304800" y="2247125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 of outliers of up to of: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-400,000 and +200,000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shows residuals normally distributed around 0.</a:t>
            </a:r>
            <a:endParaRPr/>
          </a:p>
        </p:txBody>
      </p:sp>
      <p:sp>
        <p:nvSpPr>
          <p:cNvPr id="459" name="Google Shape;459;p63"/>
          <p:cNvSpPr txBox="1"/>
          <p:nvPr>
            <p:ph idx="2" type="body"/>
          </p:nvPr>
        </p:nvSpPr>
        <p:spPr>
          <a:xfrm>
            <a:off x="4678000" y="394575"/>
            <a:ext cx="4211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Histogram of Residuals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ElasticNet:</a:t>
            </a:r>
            <a:endParaRPr sz="1400"/>
          </a:p>
        </p:txBody>
      </p:sp>
      <p:pic>
        <p:nvPicPr>
          <p:cNvPr id="460" name="Google Shape;4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1333352"/>
            <a:ext cx="4339925" cy="307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for final sales price prediction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- Ridge Regression</a:t>
            </a:r>
            <a:endParaRPr/>
          </a:p>
        </p:txBody>
      </p:sp>
      <p:sp>
        <p:nvSpPr>
          <p:cNvPr id="471" name="Google Shape;471;p65"/>
          <p:cNvSpPr txBox="1"/>
          <p:nvPr>
            <p:ph idx="1" type="body"/>
          </p:nvPr>
        </p:nvSpPr>
        <p:spPr>
          <a:xfrm>
            <a:off x="311725" y="1370900"/>
            <a:ext cx="49458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Lasso cross validation score = 0.8606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Lasso R2 test score = 0.771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Ridge cross validation score = 0.8601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Ridge R2 test score = 0.787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ElasticNet cross validation score = 0.8606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ElasticNet R2 test score = 0.612</a:t>
            </a:r>
            <a:endParaRPr sz="1900"/>
          </a:p>
        </p:txBody>
      </p:sp>
      <p:sp>
        <p:nvSpPr>
          <p:cNvPr id="472" name="Google Shape;472;p65"/>
          <p:cNvSpPr txBox="1"/>
          <p:nvPr>
            <p:ph idx="2" type="body"/>
          </p:nvPr>
        </p:nvSpPr>
        <p:spPr>
          <a:xfrm>
            <a:off x="4832425" y="2123750"/>
            <a:ext cx="3999900" cy="21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Hence, Ridge Regression was selected as it had comparable cross validation score &amp; a higher R2 score than other models.</a:t>
            </a:r>
            <a:endParaRPr b="1" sz="2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Conclusion</a:t>
            </a:r>
            <a:endParaRPr sz="5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150" y="1924000"/>
            <a:ext cx="6516999" cy="24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484" name="Google Shape;484;p67"/>
          <p:cNvSpPr txBox="1"/>
          <p:nvPr>
            <p:ph idx="4294967295" type="subTitle"/>
          </p:nvPr>
        </p:nvSpPr>
        <p:spPr>
          <a:xfrm>
            <a:off x="1656500" y="1320825"/>
            <a:ext cx="5750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Best fe</a:t>
            </a:r>
            <a:r>
              <a:rPr b="1" lang="en" sz="2000"/>
              <a:t>atures that affect house sale price</a:t>
            </a:r>
            <a:endParaRPr b="1" sz="2000"/>
          </a:p>
        </p:txBody>
      </p:sp>
      <p:sp>
        <p:nvSpPr>
          <p:cNvPr id="485" name="Google Shape;485;p67"/>
          <p:cNvSpPr txBox="1"/>
          <p:nvPr>
            <p:ph idx="4294967295" type="subTitle"/>
          </p:nvPr>
        </p:nvSpPr>
        <p:spPr>
          <a:xfrm>
            <a:off x="6278325" y="3200375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Quality </a:t>
            </a:r>
            <a:endParaRPr b="1" sz="2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6" name="Google Shape;486;p67"/>
          <p:cNvSpPr txBox="1"/>
          <p:nvPr>
            <p:ph idx="4294967295" type="subTitle"/>
          </p:nvPr>
        </p:nvSpPr>
        <p:spPr>
          <a:xfrm>
            <a:off x="2996925" y="2377500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Quality </a:t>
            </a:r>
            <a:endParaRPr b="1"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7" name="Google Shape;487;p67"/>
          <p:cNvSpPr txBox="1"/>
          <p:nvPr>
            <p:ph idx="4294967295" type="subTitle"/>
          </p:nvPr>
        </p:nvSpPr>
        <p:spPr>
          <a:xfrm>
            <a:off x="5333450" y="2736713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Area</a:t>
            </a:r>
            <a:endParaRPr b="1"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8" name="Google Shape;488;p67"/>
          <p:cNvSpPr txBox="1"/>
          <p:nvPr>
            <p:ph idx="4294967295" type="subTitle"/>
          </p:nvPr>
        </p:nvSpPr>
        <p:spPr>
          <a:xfrm>
            <a:off x="4398350" y="2766000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Year Built</a:t>
            </a:r>
            <a:endParaRPr b="1" sz="2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for house owner</a:t>
            </a:r>
            <a:endParaRPr/>
          </a:p>
        </p:txBody>
      </p:sp>
      <p:sp>
        <p:nvSpPr>
          <p:cNvPr id="494" name="Google Shape;494;p68"/>
          <p:cNvSpPr txBox="1"/>
          <p:nvPr>
            <p:ph idx="4294967295" type="subTitle"/>
          </p:nvPr>
        </p:nvSpPr>
        <p:spPr>
          <a:xfrm>
            <a:off x="676825" y="3516375"/>
            <a:ext cx="33528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strong correlation features</a:t>
            </a:r>
            <a:r>
              <a:rPr b="1" lang="en"/>
              <a:t> : 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Swimming pool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Porch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Misc Value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Month Sold</a:t>
            </a:r>
            <a:endParaRPr sz="1200"/>
          </a:p>
        </p:txBody>
      </p:sp>
      <p:sp>
        <p:nvSpPr>
          <p:cNvPr id="495" name="Google Shape;495;p68"/>
          <p:cNvSpPr txBox="1"/>
          <p:nvPr>
            <p:ph idx="4294967295" type="subTitle"/>
          </p:nvPr>
        </p:nvSpPr>
        <p:spPr>
          <a:xfrm>
            <a:off x="676825" y="1580450"/>
            <a:ext cx="4374300" cy="20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Ways to retain housing value:</a:t>
            </a:r>
            <a:r>
              <a:rPr lang="en"/>
              <a:t> 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Maintain quality of the house.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Schedule maintenance such as: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Repaint the house </a:t>
            </a:r>
            <a:r>
              <a:rPr lang="en" sz="1000"/>
              <a:t>every 5 - 10 years</a:t>
            </a:r>
            <a:r>
              <a:rPr lang="en" sz="1000"/>
              <a:t>.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Spring cleaning.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 quality furnishing.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Remodel the house. </a:t>
            </a:r>
            <a:endParaRPr sz="1200"/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850" y="2712600"/>
            <a:ext cx="2865675" cy="2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for investors</a:t>
            </a:r>
            <a:endParaRPr/>
          </a:p>
        </p:txBody>
      </p:sp>
      <p:pic>
        <p:nvPicPr>
          <p:cNvPr id="502" name="Google Shape;502;p69"/>
          <p:cNvPicPr preferRelativeResize="0"/>
          <p:nvPr/>
        </p:nvPicPr>
        <p:blipFill rotWithShape="1">
          <a:blip r:embed="rId3">
            <a:alphaModFix/>
          </a:blip>
          <a:srcRect b="35643" l="51148" r="2058" t="5324"/>
          <a:stretch/>
        </p:blipFill>
        <p:spPr>
          <a:xfrm>
            <a:off x="4707125" y="1879100"/>
            <a:ext cx="1455550" cy="14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9"/>
          <p:cNvPicPr preferRelativeResize="0"/>
          <p:nvPr/>
        </p:nvPicPr>
        <p:blipFill rotWithShape="1">
          <a:blip r:embed="rId3">
            <a:alphaModFix/>
          </a:blip>
          <a:srcRect b="35724" l="0" r="49644" t="0"/>
          <a:stretch/>
        </p:blipFill>
        <p:spPr>
          <a:xfrm>
            <a:off x="658600" y="1734250"/>
            <a:ext cx="1580375" cy="16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9"/>
          <p:cNvSpPr/>
          <p:nvPr/>
        </p:nvSpPr>
        <p:spPr>
          <a:xfrm>
            <a:off x="6099378" y="91025"/>
            <a:ext cx="2152602" cy="1325592"/>
          </a:xfrm>
          <a:prstGeom prst="irregularSeal1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mpact"/>
                <a:ea typeface="Impact"/>
                <a:cs typeface="Impact"/>
                <a:sym typeface="Impact"/>
              </a:rPr>
              <a:t>House Flipping</a:t>
            </a:r>
            <a:endParaRPr b="1" sz="16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05" name="Google Shape;5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100" y="2043425"/>
            <a:ext cx="1350100" cy="13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9"/>
          <p:cNvSpPr txBox="1"/>
          <p:nvPr/>
        </p:nvSpPr>
        <p:spPr>
          <a:xfrm>
            <a:off x="311725" y="3369350"/>
            <a:ext cx="180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Buy low quality houses at lower price</a:t>
            </a:r>
            <a:endParaRPr/>
          </a:p>
        </p:txBody>
      </p:sp>
      <p:sp>
        <p:nvSpPr>
          <p:cNvPr id="507" name="Google Shape;507;p69"/>
          <p:cNvSpPr/>
          <p:nvPr/>
        </p:nvSpPr>
        <p:spPr>
          <a:xfrm>
            <a:off x="2404850" y="2523400"/>
            <a:ext cx="464100" cy="464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9"/>
          <p:cNvSpPr/>
          <p:nvPr/>
        </p:nvSpPr>
        <p:spPr>
          <a:xfrm>
            <a:off x="3983100" y="2486425"/>
            <a:ext cx="464100" cy="464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9"/>
          <p:cNvSpPr txBox="1"/>
          <p:nvPr/>
        </p:nvSpPr>
        <p:spPr>
          <a:xfrm>
            <a:off x="2432950" y="3348100"/>
            <a:ext cx="18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Renovation</a:t>
            </a:r>
            <a:endParaRPr/>
          </a:p>
        </p:txBody>
      </p:sp>
      <p:sp>
        <p:nvSpPr>
          <p:cNvPr id="510" name="Google Shape;510;p69"/>
          <p:cNvSpPr txBox="1"/>
          <p:nvPr/>
        </p:nvSpPr>
        <p:spPr>
          <a:xfrm>
            <a:off x="4403700" y="3393525"/>
            <a:ext cx="180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Re-sell the house at higher value.  </a:t>
            </a:r>
            <a:endParaRPr/>
          </a:p>
        </p:txBody>
      </p:sp>
      <p:sp>
        <p:nvSpPr>
          <p:cNvPr id="511" name="Google Shape;511;p69"/>
          <p:cNvSpPr txBox="1"/>
          <p:nvPr/>
        </p:nvSpPr>
        <p:spPr>
          <a:xfrm>
            <a:off x="6892575" y="3393525"/>
            <a:ext cx="18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  <a:endParaRPr/>
          </a:p>
        </p:txBody>
      </p:sp>
      <p:pic>
        <p:nvPicPr>
          <p:cNvPr id="512" name="Google Shape;51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400" y="2092650"/>
            <a:ext cx="1325599" cy="13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9"/>
          <p:cNvSpPr/>
          <p:nvPr/>
        </p:nvSpPr>
        <p:spPr>
          <a:xfrm>
            <a:off x="6353488" y="2486425"/>
            <a:ext cx="464100" cy="464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Price </a:t>
            </a:r>
            <a:r>
              <a:rPr lang="en"/>
              <a:t>analysis</a:t>
            </a:r>
            <a:r>
              <a:rPr lang="en"/>
              <a:t> model</a:t>
            </a:r>
            <a:endParaRPr/>
          </a:p>
        </p:txBody>
      </p:sp>
      <p:sp>
        <p:nvSpPr>
          <p:cNvPr id="519" name="Google Shape;519;p70"/>
          <p:cNvSpPr txBox="1"/>
          <p:nvPr>
            <p:ph idx="4294967295" type="subTitle"/>
          </p:nvPr>
        </p:nvSpPr>
        <p:spPr>
          <a:xfrm>
            <a:off x="487250" y="1242200"/>
            <a:ext cx="6537000" cy="29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00"/>
              <a:t>	Ridge regression model.</a:t>
            </a:r>
            <a:r>
              <a:rPr b="1" lang="en" sz="1600"/>
              <a:t> </a:t>
            </a:r>
            <a:endParaRPr b="1"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Ridge is suited the best for the housing price prediction.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Highest R2 score = 0.787.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Most suitable to be used at the same district or city area.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Improvement</a:t>
            </a:r>
            <a:endParaRPr/>
          </a:p>
        </p:txBody>
      </p:sp>
      <p:sp>
        <p:nvSpPr>
          <p:cNvPr id="525" name="Google Shape;525;p71"/>
          <p:cNvSpPr txBox="1"/>
          <p:nvPr>
            <p:ph idx="4294967295" type="subTitle"/>
          </p:nvPr>
        </p:nvSpPr>
        <p:spPr>
          <a:xfrm>
            <a:off x="664850" y="1332900"/>
            <a:ext cx="82224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Effective/Weighted age of the property. 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0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he effective age is calculated by </a:t>
            </a:r>
            <a:r>
              <a:rPr lang="en" sz="10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taking the percentage of the remodeling or modernization in relation to the whole. </a:t>
            </a:r>
            <a:endParaRPr sz="10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For example: 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70% house structure = 50 years,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25% house 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  = 10 years 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5% house 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 = 5 years. 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Effective age 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= 0.7*50 + 0.25*10 + 0.5*5 = </a:t>
            </a:r>
            <a:r>
              <a:rPr b="1" lang="en" sz="11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40 years</a:t>
            </a:r>
            <a:endParaRPr b="1" sz="11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26" name="Google Shape;526;p71"/>
          <p:cNvSpPr txBox="1"/>
          <p:nvPr/>
        </p:nvSpPr>
        <p:spPr>
          <a:xfrm>
            <a:off x="579525" y="3927825"/>
            <a:ext cx="7773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required: 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Percentage of remodelling.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Area remodelled.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198375"/>
            <a:ext cx="85206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"/>
                <a:ea typeface="Oswald"/>
                <a:cs typeface="Oswald"/>
                <a:sym typeface="Oswald"/>
              </a:rPr>
              <a:t>Divided the missing values into 3 groups (Basement Variables, Garage Variables &amp; Individual Variables)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23463" y="13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{1392BA26-0BAC-4753-B498-0BA2BC745351}</a:tableStyleId>
              </a:tblPr>
              <a:tblGrid>
                <a:gridCol w="1429950"/>
                <a:gridCol w="2391875"/>
                <a:gridCol w="52752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Variables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Number of Missing Values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Method of Resolving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Pool QC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2042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pool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Misc Feature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1986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misc feature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Alley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1911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alley access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Fence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1651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fence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Fireplace Qu</a:t>
                      </a:r>
                      <a:endParaRPr sz="1200"/>
                    </a:p>
                  </a:txBody>
                  <a:tcPr marT="91425" marB="91425" marR="7977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fireplace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43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Lot Frontage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330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Impute 0 to the missing values as missing values in Lot Frontage occurs mainly in residential low density zones which means no lot frontage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Mas Vnr Type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Assign as None after value_counts showed 60% of the houses have None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Mas Vnr Area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Assign as 0 since the number of missing values is equal to Mas Vnr Type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32" name="Google Shape;532;p72"/>
          <p:cNvSpPr txBox="1"/>
          <p:nvPr/>
        </p:nvSpPr>
        <p:spPr>
          <a:xfrm>
            <a:off x="452675" y="1476125"/>
            <a:ext cx="7833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Sources: 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https://www.santacruzcountyaz.gov/208/Effective-Weighted-Age#:~:text=The%20effective%20age%20is%20calculated,0.50%20X%2040%20%3D%2020.0%20years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https://www.investopedia.com/articles/mortages-real-estate/11/factors-affecting-real-estate-market.asp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https://www.newrez.com/blog/home-buying-selling/5-things-that-influence-home-prices-in-2021/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https://www.investopedia.com/articles/mortages-real-estate/11/the-truth-about-the-real-estate-market.asp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https://www.whitehouse.gov/cea/written-materials/2021/09/09/housing-prices-and-inflation/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https://www.americanactionforum.org/insight/understanding-the-national-increase-in-house-prices/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https://www.opendoor.com/w/blog/factors-that-influence-home-value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(Garage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10" name="Google Shape;110;p19"/>
          <p:cNvGraphicFramePr/>
          <p:nvPr/>
        </p:nvGraphicFramePr>
        <p:xfrm>
          <a:off x="135650" y="144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{1392BA26-0BAC-4753-B498-0BA2BC745351}</a:tableStyleId>
              </a:tblPr>
              <a:tblGrid>
                <a:gridCol w="1066350"/>
                <a:gridCol w="19891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Yr Blt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Cond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Finish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Type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Cars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Area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19"/>
          <p:cNvSpPr txBox="1"/>
          <p:nvPr/>
        </p:nvSpPr>
        <p:spPr>
          <a:xfrm>
            <a:off x="3442900" y="1481500"/>
            <a:ext cx="546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garage type has 1 less missing value as compare to the variables above it thus indicating there is only 1 missing value among the garage variables.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Pulling out the entry tells that the garage type with missing values is detchd.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then impute the most common values for Detchd garages to fill the NaN.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75770"/>
            <a:ext cx="8839199" cy="76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(Basement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18" name="Google Shape;118;p20"/>
          <p:cNvGraphicFramePr/>
          <p:nvPr/>
        </p:nvGraphicFramePr>
        <p:xfrm>
          <a:off x="152388" y="15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{1392BA26-0BAC-4753-B498-0BA2BC745351}</a:tableStyleId>
              </a:tblPr>
              <a:tblGrid>
                <a:gridCol w="1458025"/>
                <a:gridCol w="17924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Exposure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 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Cond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19" name="Google Shape;119;p20"/>
          <p:cNvSpPr txBox="1"/>
          <p:nvPr/>
        </p:nvSpPr>
        <p:spPr>
          <a:xfrm>
            <a:off x="3609850" y="1288150"/>
            <a:ext cx="5466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Divided the basement variables into 2.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Categorical - Pink (Slide 8 &amp; 9)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Numeric - Green (Slide 10)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is 1 more BsmtFin Type 2 and 3 more Bsmt Exposure.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Examining Bsmt Exposure shows the basement were unfinished thus the exposure was not missing.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Imputed No to these 3 missing values as No is the most common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occurrence. Basement are normally not exposed unless there is construction.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81050"/>
            <a:ext cx="8839204" cy="107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(Basement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311688" y="182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{1392BA26-0BAC-4753-B498-0BA2BC745351}</a:tableStyleId>
              </a:tblPr>
              <a:tblGrid>
                <a:gridCol w="1458025"/>
                <a:gridCol w="17924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Exposure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 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Cond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127;p21"/>
          <p:cNvSpPr txBox="1"/>
          <p:nvPr/>
        </p:nvSpPr>
        <p:spPr>
          <a:xfrm>
            <a:off x="3599425" y="1517675"/>
            <a:ext cx="546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Updated table after Bsmt Exposure values are filled.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is now only  1 more BsmtFin Type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Pulling out the entry shows the house has 2 basement and 1 of them is finished while the second is unfinished thus the type is missing.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missing value is change to Unf which stands for unfinished.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64975"/>
            <a:ext cx="8839204" cy="66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